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645" r:id="rId2"/>
    <p:sldId id="658" r:id="rId3"/>
    <p:sldId id="659" r:id="rId4"/>
    <p:sldId id="660" r:id="rId5"/>
    <p:sldId id="661" r:id="rId6"/>
    <p:sldId id="662" r:id="rId7"/>
    <p:sldId id="663" r:id="rId8"/>
    <p:sldId id="665" r:id="rId9"/>
    <p:sldId id="670" r:id="rId10"/>
    <p:sldId id="671" r:id="rId11"/>
    <p:sldId id="672" r:id="rId12"/>
    <p:sldId id="673" r:id="rId13"/>
    <p:sldId id="674" r:id="rId14"/>
    <p:sldId id="675" r:id="rId15"/>
    <p:sldId id="664" r:id="rId16"/>
    <p:sldId id="666" r:id="rId17"/>
    <p:sldId id="667" r:id="rId18"/>
    <p:sldId id="668" r:id="rId19"/>
    <p:sldId id="676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8" autoAdjust="0"/>
    <p:restoredTop sz="91497" autoAdjust="0"/>
  </p:normalViewPr>
  <p:slideViewPr>
    <p:cSldViewPr>
      <p:cViewPr>
        <p:scale>
          <a:sx n="75" d="100"/>
          <a:sy n="75" d="100"/>
        </p:scale>
        <p:origin x="-1884" y="-11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May 04,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Image Detection</a:t>
            </a:r>
          </a:p>
          <a:p>
            <a:pPr algn="ctr"/>
            <a:r>
              <a:rPr lang="en-US" altLang="ko-KR" sz="4800" dirty="0" smtClean="0"/>
              <a:t>(RCNN families and YOLO)</a:t>
            </a:r>
            <a:endParaRPr lang="en-US" altLang="ko-KR" sz="4800" dirty="0" smtClean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71600" y="4509120"/>
            <a:ext cx="6400800" cy="112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Sungjoon Choi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9" y="997468"/>
            <a:ext cx="8901228" cy="469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36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1" y="692696"/>
            <a:ext cx="839191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700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42913"/>
            <a:ext cx="8943975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5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66725"/>
            <a:ext cx="88677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54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748464" cy="58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24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4100" name="Picture 4" descr="https://lh5.googleusercontent.com/8fcbCutoU0dt0tUGUIp4yXR7BSnHHQNAY7JPSBdKQrTb5sEDorT3szX-HaUjFOBub4IiOKs7toA4MtPDdKxyv4fxx8v0DXNuL-UxpazfliUBP7T1E3ryePVhLX6zre4D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4974171" cy="49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51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9380" y="1124744"/>
            <a:ext cx="310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You Only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Look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/>
              <a:t>Once</a:t>
            </a:r>
            <a:endParaRPr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69380" y="1635200"/>
            <a:ext cx="6855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Quiet similar with Faster R-CNN and very FAST!</a:t>
            </a:r>
            <a:endParaRPr lang="ko-KR" altLang="en-US" sz="2400" dirty="0" smtClean="0"/>
          </a:p>
        </p:txBody>
      </p:sp>
      <p:pic>
        <p:nvPicPr>
          <p:cNvPr id="7" name="YOLO Watches Nature Part 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431" y="2314972"/>
            <a:ext cx="691817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362422"/>
            <a:ext cx="70485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07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571"/>
            <a:ext cx="9144000" cy="261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92" y="336367"/>
            <a:ext cx="2702367" cy="180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61269" y="2165473"/>
            <a:ext cx="2405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Faster R-CNN</a:t>
            </a:r>
            <a:endParaRPr lang="ko-KR" altLang="en-US" sz="16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6300192" y="241300"/>
            <a:ext cx="2702367" cy="227280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4293096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30 = 2*5 + 20</a:t>
            </a:r>
            <a:endParaRPr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51520" y="4907161"/>
            <a:ext cx="8866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Each 49 (=7*7) points produce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smtClean="0"/>
              <a:t>- 2 bounding box information (4 boundaries + 1 confidence)</a:t>
            </a:r>
          </a:p>
          <a:p>
            <a:r>
              <a:rPr lang="en-US" altLang="ko-KR" sz="2400" dirty="0" smtClean="0"/>
              <a:t> - 20 class prediction information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9304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Pros and Cons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10242" name="Picture 2" descr="https://isene.files.wordpress.com/2013/12/pros_c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80728"/>
            <a:ext cx="5953125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4047455"/>
            <a:ext cx="1448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B050"/>
                </a:solidFill>
              </a:rPr>
              <a:t>Very Fast</a:t>
            </a:r>
            <a:endParaRPr lang="ko-KR" altLang="en-US" sz="2400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731531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B050"/>
                </a:solidFill>
              </a:rPr>
              <a:t>Single-stage algorithm</a:t>
            </a:r>
            <a:endParaRPr lang="ko-KR" altLang="en-US" sz="2400" dirty="0" smtClean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15607"/>
            <a:ext cx="367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B050"/>
                </a:solidFill>
              </a:rPr>
              <a:t>Good recall performance</a:t>
            </a:r>
            <a:endParaRPr lang="ko-KR" altLang="en-US" sz="2400" dirty="0" smtClean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9358" y="4047455"/>
            <a:ext cx="3850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Not the best performance</a:t>
            </a:r>
            <a:endParaRPr lang="ko-KR" altLang="en-US" sz="2400" dirty="0" smtClean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9358" y="4731531"/>
            <a:ext cx="409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Struggles with small objects</a:t>
            </a:r>
            <a:endParaRPr lang="ko-KR" altLang="en-US" sz="2400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5818" y="5415607"/>
            <a:ext cx="426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Not that good at localization</a:t>
            </a:r>
            <a:endParaRPr lang="ko-KR" altLang="en-US" sz="2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0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65245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5046275"/>
            <a:ext cx="12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Image</a:t>
            </a:r>
            <a:endParaRPr lang="ko-KR" altLang="en-US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35660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4588" y="5046275"/>
            <a:ext cx="155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Regions</a:t>
            </a:r>
            <a:endParaRPr lang="ko-KR" altLang="en-US" sz="2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535660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35660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3527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533" y="5046274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Resize</a:t>
            </a:r>
            <a:endParaRPr lang="ko-KR" altLang="en-US" sz="24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3963527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67719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57733" y="1877924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57733" y="278221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6386" y="396615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1669" y="5046275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Convolution Features</a:t>
            </a:r>
            <a:endParaRPr lang="ko-KR" altLang="en-US" sz="24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524328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24328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24328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74318" y="5046275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Classify</a:t>
            </a:r>
            <a:endParaRPr lang="ko-KR" altLang="en-US" sz="2400" dirty="0" smtClean="0"/>
          </a:p>
        </p:txBody>
      </p:sp>
      <p:cxnSp>
        <p:nvCxnSpPr>
          <p:cNvPr id="26" name="직선 화살표 연결선 25"/>
          <p:cNvCxnSpPr>
            <a:stCxn id="6" idx="3"/>
            <a:endCxn id="10" idx="1"/>
          </p:cNvCxnSpPr>
          <p:nvPr/>
        </p:nvCxnSpPr>
        <p:spPr>
          <a:xfrm>
            <a:off x="3183732" y="2129952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3"/>
            <a:endCxn id="14" idx="1"/>
          </p:cNvCxnSpPr>
          <p:nvPr/>
        </p:nvCxnSpPr>
        <p:spPr>
          <a:xfrm>
            <a:off x="3183732" y="3034244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3"/>
            <a:endCxn id="15" idx="1"/>
          </p:cNvCxnSpPr>
          <p:nvPr/>
        </p:nvCxnSpPr>
        <p:spPr>
          <a:xfrm>
            <a:off x="3183732" y="4218184"/>
            <a:ext cx="78398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3"/>
            <a:endCxn id="18" idx="1"/>
          </p:cNvCxnSpPr>
          <p:nvPr/>
        </p:nvCxnSpPr>
        <p:spPr>
          <a:xfrm>
            <a:off x="4615791" y="4218184"/>
            <a:ext cx="8605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4" idx="3"/>
            <a:endCxn id="17" idx="1"/>
          </p:cNvCxnSpPr>
          <p:nvPr/>
        </p:nvCxnSpPr>
        <p:spPr>
          <a:xfrm>
            <a:off x="4611599" y="3034244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0" idx="3"/>
            <a:endCxn id="16" idx="1"/>
          </p:cNvCxnSpPr>
          <p:nvPr/>
        </p:nvCxnSpPr>
        <p:spPr>
          <a:xfrm>
            <a:off x="4611599" y="2129952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6" idx="3"/>
            <a:endCxn id="20" idx="1"/>
          </p:cNvCxnSpPr>
          <p:nvPr/>
        </p:nvCxnSpPr>
        <p:spPr>
          <a:xfrm>
            <a:off x="6537853" y="2129952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7" idx="3"/>
            <a:endCxn id="21" idx="1"/>
          </p:cNvCxnSpPr>
          <p:nvPr/>
        </p:nvCxnSpPr>
        <p:spPr>
          <a:xfrm>
            <a:off x="6537853" y="3034244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8" idx="3"/>
            <a:endCxn id="22" idx="1"/>
          </p:cNvCxnSpPr>
          <p:nvPr/>
        </p:nvCxnSpPr>
        <p:spPr>
          <a:xfrm>
            <a:off x="6556506" y="4218184"/>
            <a:ext cx="96782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30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49221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5046275"/>
            <a:ext cx="126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63688" y="1661900"/>
            <a:ext cx="3024336" cy="3168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79712" y="504627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Convolution Features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84168" y="504627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SPP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167088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046275"/>
            <a:ext cx="155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Regions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167088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167088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372200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372200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372200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722390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7722390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722390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72380" y="5046275"/>
            <a:ext cx="12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Classify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stCxn id="17" idx="3"/>
            <a:endCxn id="22" idx="1"/>
          </p:cNvCxnSpPr>
          <p:nvPr/>
        </p:nvCxnSpPr>
        <p:spPr>
          <a:xfrm>
            <a:off x="5815160" y="2129952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3"/>
            <a:endCxn id="25" idx="1"/>
          </p:cNvCxnSpPr>
          <p:nvPr/>
        </p:nvCxnSpPr>
        <p:spPr>
          <a:xfrm>
            <a:off x="7020272" y="2129952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3"/>
            <a:endCxn id="23" idx="1"/>
          </p:cNvCxnSpPr>
          <p:nvPr/>
        </p:nvCxnSpPr>
        <p:spPr>
          <a:xfrm>
            <a:off x="5815160" y="303424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0" idx="3"/>
            <a:endCxn id="24" idx="1"/>
          </p:cNvCxnSpPr>
          <p:nvPr/>
        </p:nvCxnSpPr>
        <p:spPr>
          <a:xfrm>
            <a:off x="5815160" y="421818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3" idx="3"/>
            <a:endCxn id="26" idx="1"/>
          </p:cNvCxnSpPr>
          <p:nvPr/>
        </p:nvCxnSpPr>
        <p:spPr>
          <a:xfrm>
            <a:off x="7020272" y="303424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7" idx="1"/>
          </p:cNvCxnSpPr>
          <p:nvPr/>
        </p:nvCxnSpPr>
        <p:spPr>
          <a:xfrm>
            <a:off x="7020272" y="421818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5" idx="3"/>
            <a:endCxn id="7" idx="1"/>
          </p:cNvCxnSpPr>
          <p:nvPr/>
        </p:nvCxnSpPr>
        <p:spPr>
          <a:xfrm>
            <a:off x="1497293" y="3246076"/>
            <a:ext cx="2663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30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6" grpId="0"/>
      <p:bldP spid="17" grpId="0" animBg="1"/>
      <p:bldP spid="1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91634"/>
            <a:ext cx="3642206" cy="21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3960440" cy="209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458112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940152" y="4581127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1330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60" y="2636912"/>
            <a:ext cx="648072" cy="17374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548" y="436510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907704" y="1484784"/>
            <a:ext cx="2664296" cy="1737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321297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Convolution Features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67844" y="3726325"/>
            <a:ext cx="324036" cy="50405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167844" y="4441787"/>
            <a:ext cx="324036" cy="29405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67844" y="4950460"/>
            <a:ext cx="324036" cy="5133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27784" y="5517232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Regions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5" idx="3"/>
            <a:endCxn id="12" idx="1"/>
          </p:cNvCxnSpPr>
          <p:nvPr/>
        </p:nvCxnSpPr>
        <p:spPr>
          <a:xfrm flipV="1">
            <a:off x="1259632" y="2353526"/>
            <a:ext cx="648072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" idx="3"/>
          </p:cNvCxnSpPr>
          <p:nvPr/>
        </p:nvCxnSpPr>
        <p:spPr>
          <a:xfrm>
            <a:off x="1259632" y="3505654"/>
            <a:ext cx="1728192" cy="11161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48064" y="2060848"/>
            <a:ext cx="648072" cy="115212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/>
          <p:cNvCxnSpPr>
            <a:stCxn id="14" idx="3"/>
            <a:endCxn id="26" idx="1"/>
          </p:cNvCxnSpPr>
          <p:nvPr/>
        </p:nvCxnSpPr>
        <p:spPr>
          <a:xfrm flipV="1">
            <a:off x="3491880" y="2636911"/>
            <a:ext cx="1656184" cy="1341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2" idx="3"/>
            <a:endCxn id="26" idx="1"/>
          </p:cNvCxnSpPr>
          <p:nvPr/>
        </p:nvCxnSpPr>
        <p:spPr>
          <a:xfrm>
            <a:off x="4572000" y="2353526"/>
            <a:ext cx="576064" cy="283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70022" y="3214717"/>
            <a:ext cx="140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RoI Pooling Layer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362310" y="836712"/>
            <a:ext cx="324036" cy="144016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362310" y="2780927"/>
            <a:ext cx="324036" cy="36468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/>
          <p:cNvCxnSpPr>
            <a:stCxn id="26" idx="3"/>
            <a:endCxn id="36" idx="1"/>
          </p:cNvCxnSpPr>
          <p:nvPr/>
        </p:nvCxnSpPr>
        <p:spPr>
          <a:xfrm flipV="1">
            <a:off x="5796136" y="1556792"/>
            <a:ext cx="1566174" cy="1080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6" idx="3"/>
            <a:endCxn id="37" idx="1"/>
          </p:cNvCxnSpPr>
          <p:nvPr/>
        </p:nvCxnSpPr>
        <p:spPr>
          <a:xfrm>
            <a:off x="5796136" y="2636911"/>
            <a:ext cx="1566174" cy="326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660232" y="227687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Label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660232" y="314096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5166066" y="4302386"/>
            <a:ext cx="648072" cy="115212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788024" y="5456255"/>
            <a:ext cx="14041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RoI Pooling Layer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380312" y="3645024"/>
            <a:ext cx="324036" cy="144016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7380312" y="5589239"/>
            <a:ext cx="324036" cy="36468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52" name="직선 화살표 연결선 51"/>
          <p:cNvCxnSpPr>
            <a:stCxn id="48" idx="3"/>
            <a:endCxn id="50" idx="1"/>
          </p:cNvCxnSpPr>
          <p:nvPr/>
        </p:nvCxnSpPr>
        <p:spPr>
          <a:xfrm flipV="1">
            <a:off x="5814138" y="4365104"/>
            <a:ext cx="1566174" cy="51334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8" idx="3"/>
            <a:endCxn id="51" idx="1"/>
          </p:cNvCxnSpPr>
          <p:nvPr/>
        </p:nvCxnSpPr>
        <p:spPr>
          <a:xfrm>
            <a:off x="5814138" y="4878449"/>
            <a:ext cx="1566174" cy="89313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678234" y="5085183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Label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678234" y="5949279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</a:t>
            </a:r>
            <a:endParaRPr lang="ko-KR" altLang="en-US" dirty="0"/>
          </a:p>
        </p:txBody>
      </p:sp>
      <p:cxnSp>
        <p:nvCxnSpPr>
          <p:cNvPr id="57" name="직선 화살표 연결선 56"/>
          <p:cNvCxnSpPr>
            <a:stCxn id="15" idx="3"/>
            <a:endCxn id="48" idx="1"/>
          </p:cNvCxnSpPr>
          <p:nvPr/>
        </p:nvCxnSpPr>
        <p:spPr>
          <a:xfrm>
            <a:off x="3491880" y="4588813"/>
            <a:ext cx="1674186" cy="28963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2" idx="3"/>
            <a:endCxn id="48" idx="1"/>
          </p:cNvCxnSpPr>
          <p:nvPr/>
        </p:nvCxnSpPr>
        <p:spPr>
          <a:xfrm>
            <a:off x="4572000" y="2353526"/>
            <a:ext cx="594066" cy="252492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30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 animBg="1"/>
      <p:bldP spid="13" grpId="0"/>
      <p:bldP spid="14" grpId="0" animBg="1"/>
      <p:bldP spid="15" grpId="0" animBg="1"/>
      <p:bldP spid="16" grpId="0" animBg="1"/>
      <p:bldP spid="20" grpId="0"/>
      <p:bldP spid="26" grpId="0" animBg="1"/>
      <p:bldP spid="35" grpId="0"/>
      <p:bldP spid="36" grpId="0" animBg="1"/>
      <p:bldP spid="37" grpId="0" animBg="1"/>
      <p:bldP spid="44" grpId="0"/>
      <p:bldP spid="45" grpId="0"/>
      <p:bldP spid="48" grpId="0" animBg="1"/>
      <p:bldP spid="49" grpId="0"/>
      <p:bldP spid="50" grpId="0" animBg="1"/>
      <p:bldP spid="51" grpId="0" animBg="1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198783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85454" y="3214423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1330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7524" y="2276872"/>
            <a:ext cx="648072" cy="22682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454512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91680" y="2276872"/>
            <a:ext cx="1944216" cy="2268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3638" y="45451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Fully Convolutional Features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427984" y="892459"/>
            <a:ext cx="1332148" cy="22682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427984" y="3610761"/>
            <a:ext cx="2736304" cy="22682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6559" y="587901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Bounding </a:t>
            </a:r>
            <a:r>
              <a:rPr lang="en-US" altLang="ko-KR" dirty="0"/>
              <a:t>B</a:t>
            </a:r>
            <a:r>
              <a:rPr lang="en-US" altLang="ko-KR" dirty="0" smtClean="0"/>
              <a:t>ox Regression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67944" y="3160711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BB Classification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5" idx="3"/>
            <a:endCxn id="7" idx="1"/>
          </p:cNvCxnSpPr>
          <p:nvPr/>
        </p:nvCxnSpPr>
        <p:spPr>
          <a:xfrm>
            <a:off x="935596" y="3410998"/>
            <a:ext cx="75608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9" idx="1"/>
          </p:cNvCxnSpPr>
          <p:nvPr/>
        </p:nvCxnSpPr>
        <p:spPr>
          <a:xfrm flipV="1">
            <a:off x="3635896" y="2026585"/>
            <a:ext cx="792088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7" idx="3"/>
            <a:endCxn id="10" idx="1"/>
          </p:cNvCxnSpPr>
          <p:nvPr/>
        </p:nvCxnSpPr>
        <p:spPr>
          <a:xfrm>
            <a:off x="3635896" y="3410998"/>
            <a:ext cx="792088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884368" y="2276872"/>
            <a:ext cx="648072" cy="226825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smtClean="0"/>
              <a:t>Fast R-CNN</a:t>
            </a:r>
            <a:endParaRPr lang="ko-KR" altLang="en-US" sz="2800" b="1" dirty="0"/>
          </a:p>
        </p:txBody>
      </p:sp>
      <p:cxnSp>
        <p:nvCxnSpPr>
          <p:cNvPr id="26" name="직선 화살표 연결선 25"/>
          <p:cNvCxnSpPr>
            <a:stCxn id="9" idx="3"/>
            <a:endCxn id="25" idx="1"/>
          </p:cNvCxnSpPr>
          <p:nvPr/>
        </p:nvCxnSpPr>
        <p:spPr>
          <a:xfrm>
            <a:off x="5760132" y="2026585"/>
            <a:ext cx="2124236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0" idx="3"/>
            <a:endCxn id="25" idx="1"/>
          </p:cNvCxnSpPr>
          <p:nvPr/>
        </p:nvCxnSpPr>
        <p:spPr>
          <a:xfrm flipV="1">
            <a:off x="7164288" y="3410998"/>
            <a:ext cx="720080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06896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85454" y="3084600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02" y="3698549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91841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709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9" y="1177201"/>
            <a:ext cx="865797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1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32564</TotalTime>
  <Words>186</Words>
  <Application>Microsoft Office PowerPoint</Application>
  <PresentationFormat>화면 슬라이드 쇼(4:3)</PresentationFormat>
  <Paragraphs>79</Paragraphs>
  <Slides>19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R-CNN</vt:lpstr>
      <vt:lpstr>SPP net</vt:lpstr>
      <vt:lpstr>R-CNN vs. SPP net</vt:lpstr>
      <vt:lpstr>Fast R-CNN</vt:lpstr>
      <vt:lpstr>R-CNN vs. SPP net vs. Fast R-CNN</vt:lpstr>
      <vt:lpstr>Faster R-CNN</vt:lpstr>
      <vt:lpstr>R-CNN vs. SPP net vs. Fast R-CNN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YOLO?</vt:lpstr>
      <vt:lpstr>YOLO</vt:lpstr>
      <vt:lpstr>YOLO</vt:lpstr>
      <vt:lpstr>YOLO</vt:lpstr>
      <vt:lpstr>Pros and Cons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1022</cp:revision>
  <dcterms:created xsi:type="dcterms:W3CDTF">2010-03-17T18:05:41Z</dcterms:created>
  <dcterms:modified xsi:type="dcterms:W3CDTF">2016-05-04T06:45:18Z</dcterms:modified>
</cp:coreProperties>
</file>